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9" r:id="rId1"/>
  </p:sldMasterIdLst>
  <p:sldIdLst>
    <p:sldId id="282" r:id="rId2"/>
    <p:sldId id="288" r:id="rId3"/>
    <p:sldId id="289" r:id="rId4"/>
    <p:sldId id="283" r:id="rId5"/>
    <p:sldId id="285" r:id="rId6"/>
    <p:sldId id="258" r:id="rId7"/>
    <p:sldId id="259" r:id="rId8"/>
    <p:sldId id="269" r:id="rId9"/>
    <p:sldId id="261" r:id="rId10"/>
    <p:sldId id="262" r:id="rId11"/>
    <p:sldId id="263" r:id="rId12"/>
    <p:sldId id="264" r:id="rId13"/>
    <p:sldId id="267" r:id="rId14"/>
    <p:sldId id="287" r:id="rId15"/>
    <p:sldId id="268" r:id="rId16"/>
    <p:sldId id="292" r:id="rId17"/>
    <p:sldId id="270" r:id="rId18"/>
    <p:sldId id="271" r:id="rId19"/>
    <p:sldId id="293" r:id="rId20"/>
    <p:sldId id="296" r:id="rId21"/>
    <p:sldId id="272" r:id="rId22"/>
    <p:sldId id="273" r:id="rId23"/>
    <p:sldId id="274" r:id="rId24"/>
    <p:sldId id="294" r:id="rId25"/>
    <p:sldId id="275" r:id="rId26"/>
    <p:sldId id="277" r:id="rId27"/>
    <p:sldId id="278" r:id="rId28"/>
    <p:sldId id="279" r:id="rId29"/>
    <p:sldId id="298" r:id="rId30"/>
    <p:sldId id="301" r:id="rId31"/>
    <p:sldId id="297" r:id="rId32"/>
    <p:sldId id="291" r:id="rId33"/>
    <p:sldId id="295" r:id="rId34"/>
    <p:sldId id="284" r:id="rId35"/>
    <p:sldId id="290" r:id="rId36"/>
    <p:sldId id="281" r:id="rId37"/>
    <p:sldId id="300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07" autoAdjust="0"/>
    <p:restoredTop sz="94660"/>
  </p:normalViewPr>
  <p:slideViewPr>
    <p:cSldViewPr snapToGrid="0">
      <p:cViewPr varScale="1">
        <p:scale>
          <a:sx n="83" d="100"/>
          <a:sy n="83" d="100"/>
        </p:scale>
        <p:origin x="710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38A3-18DF-40B1-8AEB-4C84324CBC1F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F66D2-E879-458B-A35A-E5B6DC4DB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176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38A3-18DF-40B1-8AEB-4C84324CBC1F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F66D2-E879-458B-A35A-E5B6DC4DB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095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38A3-18DF-40B1-8AEB-4C84324CBC1F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F66D2-E879-458B-A35A-E5B6DC4DB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472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38A3-18DF-40B1-8AEB-4C84324CBC1F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F66D2-E879-458B-A35A-E5B6DC4DB12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39262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38A3-18DF-40B1-8AEB-4C84324CBC1F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F66D2-E879-458B-A35A-E5B6DC4DB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50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38A3-18DF-40B1-8AEB-4C84324CBC1F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F66D2-E879-458B-A35A-E5B6DC4DB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427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38A3-18DF-40B1-8AEB-4C84324CBC1F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F66D2-E879-458B-A35A-E5B6DC4DB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4707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38A3-18DF-40B1-8AEB-4C84324CBC1F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F66D2-E879-458B-A35A-E5B6DC4DB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97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38A3-18DF-40B1-8AEB-4C84324CBC1F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F66D2-E879-458B-A35A-E5B6DC4DB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54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38A3-18DF-40B1-8AEB-4C84324CBC1F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F66D2-E879-458B-A35A-E5B6DC4DB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531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38A3-18DF-40B1-8AEB-4C84324CBC1F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F66D2-E879-458B-A35A-E5B6DC4DB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992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38A3-18DF-40B1-8AEB-4C84324CBC1F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F66D2-E879-458B-A35A-E5B6DC4DB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828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38A3-18DF-40B1-8AEB-4C84324CBC1F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F66D2-E879-458B-A35A-E5B6DC4DB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696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38A3-18DF-40B1-8AEB-4C84324CBC1F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F66D2-E879-458B-A35A-E5B6DC4DB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76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38A3-18DF-40B1-8AEB-4C84324CBC1F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F66D2-E879-458B-A35A-E5B6DC4DB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351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38A3-18DF-40B1-8AEB-4C84324CBC1F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F66D2-E879-458B-A35A-E5B6DC4DB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06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38A3-18DF-40B1-8AEB-4C84324CBC1F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F66D2-E879-458B-A35A-E5B6DC4DB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34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98238A3-18DF-40B1-8AEB-4C84324CBC1F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28F66D2-E879-458B-A35A-E5B6DC4DB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690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53" r:id="rId14"/>
    <p:sldLayoutId id="2147483854" r:id="rId15"/>
    <p:sldLayoutId id="2147483855" r:id="rId16"/>
    <p:sldLayoutId id="214748385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569527" y="344116"/>
            <a:ext cx="54634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IN THE NAME OF GOD</a:t>
            </a:r>
          </a:p>
        </p:txBody>
      </p:sp>
    </p:spTree>
    <p:extLst>
      <p:ext uri="{BB962C8B-B14F-4D97-AF65-F5344CB8AC3E}">
        <p14:creationId xmlns:p14="http://schemas.microsoft.com/office/powerpoint/2010/main" val="277709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8940" y="452264"/>
            <a:ext cx="7759170" cy="1080974"/>
          </a:xfrm>
        </p:spPr>
        <p:txBody>
          <a:bodyPr/>
          <a:lstStyle/>
          <a:p>
            <a:r>
              <a:rPr lang="en-US" cap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Nausea and vomiting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03199" y="1877565"/>
            <a:ext cx="11804073" cy="4430871"/>
          </a:xfrm>
        </p:spPr>
        <p:txBody>
          <a:bodyPr>
            <a:noAutofit/>
          </a:bodyPr>
          <a:lstStyle/>
          <a:p>
            <a:pPr algn="just"/>
            <a:r>
              <a:rPr lang="en-US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Occur commonly in the </a:t>
            </a:r>
            <a:r>
              <a:rPr lang="en-US" sz="2400" b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peripartum</a:t>
            </a:r>
            <a:r>
              <a:rPr lang="en-US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period, with or without </a:t>
            </a:r>
            <a:r>
              <a:rPr lang="en-US" sz="2400" b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neuraxial</a:t>
            </a:r>
            <a:r>
              <a:rPr lang="en-US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analgesia</a:t>
            </a:r>
          </a:p>
          <a:p>
            <a:pPr algn="just"/>
            <a:r>
              <a:rPr lang="en-US" sz="28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Causes:</a:t>
            </a:r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pregnancy, labor</a:t>
            </a:r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pain, </a:t>
            </a:r>
            <a:r>
              <a:rPr lang="en-US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neuraxial</a:t>
            </a:r>
            <a:r>
              <a:rPr 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analgesia–induced hypotension</a:t>
            </a:r>
            <a:r>
              <a:rPr 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opioid-induced delay of gastric emptying </a:t>
            </a:r>
          </a:p>
          <a:p>
            <a:pPr algn="just"/>
            <a:r>
              <a:rPr lang="en-US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Incidence:</a:t>
            </a:r>
            <a:r>
              <a:rPr 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intrathecal opioid analgesia (2.4</a:t>
            </a:r>
            <a:r>
              <a:rPr 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%) &gt; epidural (1.0%) </a:t>
            </a:r>
          </a:p>
          <a:p>
            <a:pPr algn="just"/>
            <a:r>
              <a:rPr lang="en-US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Prophylaxis and treatment: </a:t>
            </a:r>
            <a:r>
              <a:rPr 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ondansetron, metoclopramide, </a:t>
            </a:r>
            <a:r>
              <a:rPr lang="en-US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dexamathason</a:t>
            </a:r>
            <a:r>
              <a:rPr 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droperidol</a:t>
            </a:r>
            <a:r>
              <a:rPr 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33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6030" y="208031"/>
            <a:ext cx="7629861" cy="805837"/>
          </a:xfrm>
        </p:spPr>
        <p:txBody>
          <a:bodyPr/>
          <a:lstStyle/>
          <a:p>
            <a:r>
              <a:rPr lang="en-US" cap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Shivering</a:t>
            </a:r>
            <a:endParaRPr lang="en-US" cap="none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7855" y="1161650"/>
            <a:ext cx="11739418" cy="5109841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Postpartum shivering is a common event, even in the absence of analgesia/anesthesia for labor.</a:t>
            </a:r>
          </a:p>
          <a:p>
            <a:pPr algn="just"/>
            <a:r>
              <a:rPr lang="en-US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Cause</a:t>
            </a:r>
            <a:r>
              <a:rPr lang="fa-IR" sz="28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RA: </a:t>
            </a:r>
            <a:r>
              <a:rPr 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Sympathetic block–induced vasodilation, with redistribution of body temperature from the core to the periphery.</a:t>
            </a:r>
          </a:p>
          <a:p>
            <a:pPr algn="just"/>
            <a:r>
              <a:rPr lang="en-US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 of studies:</a:t>
            </a:r>
          </a:p>
          <a:p>
            <a:pPr algn="just">
              <a:buClr>
                <a:srgbClr val="009900"/>
              </a:buClr>
              <a:buFont typeface="Wingdings" panose="05000000000000000000" pitchFamily="2" charset="2"/>
              <a:buChar char="Ø"/>
            </a:pPr>
            <a:r>
              <a:rPr 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difference in the incidence of shivering between women who chose </a:t>
            </a:r>
            <a:r>
              <a:rPr lang="en-US" sz="2800" cap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epidural</a:t>
            </a:r>
            <a:r>
              <a:rPr 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(bupivacaine/fentanyl) analgesia and those who chose </a:t>
            </a:r>
            <a:r>
              <a:rPr lang="en-US" sz="2800" cap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systemic</a:t>
            </a:r>
            <a:r>
              <a:rPr 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analgesia. </a:t>
            </a:r>
          </a:p>
          <a:p>
            <a:pPr algn="just">
              <a:buClr>
                <a:srgbClr val="009900"/>
              </a:buClr>
              <a:buFont typeface="Wingdings" panose="05000000000000000000" pitchFamily="2" charset="2"/>
              <a:buChar char="Ø"/>
            </a:pPr>
            <a:r>
              <a:rPr 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addition of </a:t>
            </a:r>
            <a:r>
              <a:rPr lang="en-US" sz="2800" cap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opioid </a:t>
            </a:r>
            <a:r>
              <a:rPr 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the LA solution may affect the shivering response.</a:t>
            </a:r>
          </a:p>
          <a:p>
            <a:pPr algn="just">
              <a:buClr>
                <a:srgbClr val="009900"/>
              </a:buClr>
              <a:buFont typeface="Wingdings" panose="05000000000000000000" pitchFamily="2" charset="2"/>
              <a:buChar char="Ø"/>
            </a:pPr>
            <a:r>
              <a:rPr 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Epidural administration of </a:t>
            </a:r>
            <a:r>
              <a:rPr lang="en-US" sz="2800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epinephrine</a:t>
            </a:r>
            <a:r>
              <a:rPr 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increases shivering; the etiology of this response is unknown.</a:t>
            </a:r>
          </a:p>
          <a:p>
            <a:pPr marL="0" indent="0">
              <a:buNone/>
            </a:pP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104768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0455" y="406082"/>
            <a:ext cx="7723909" cy="1071738"/>
          </a:xfrm>
        </p:spPr>
        <p:txBody>
          <a:bodyPr>
            <a:normAutofit fontScale="90000"/>
          </a:bodyPr>
          <a:lstStyle/>
          <a:p>
            <a:r>
              <a:rPr lang="en-US" b="1" cap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Urinary retention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14036" y="1603952"/>
            <a:ext cx="11462328" cy="4351338"/>
          </a:xfrm>
        </p:spPr>
        <p:txBody>
          <a:bodyPr>
            <a:normAutofit/>
          </a:bodyPr>
          <a:lstStyle/>
          <a:p>
            <a:r>
              <a:rPr lang="en-US" sz="32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troublesome side effect of labor/delivery and </a:t>
            </a:r>
            <a:r>
              <a:rPr lang="en-US" sz="3200" b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neuraxial</a:t>
            </a:r>
            <a:r>
              <a:rPr lang="en-US" sz="32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anesthesia/analgesia</a:t>
            </a:r>
            <a:r>
              <a:rPr lang="en-US" sz="32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Incidence:</a:t>
            </a:r>
            <a:r>
              <a:rPr 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14%</a:t>
            </a:r>
            <a:r>
              <a:rPr 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women who have a </a:t>
            </a:r>
            <a:r>
              <a:rPr lang="en-US" sz="2800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 spontaneous vaginal delivery </a:t>
            </a:r>
            <a:r>
              <a:rPr 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without epidural analgesia.</a:t>
            </a:r>
          </a:p>
          <a:p>
            <a:r>
              <a:rPr lang="en-US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Causes after RA:</a:t>
            </a:r>
            <a:r>
              <a:rPr 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Both </a:t>
            </a:r>
            <a:r>
              <a:rPr lang="en-US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neuraxial</a:t>
            </a:r>
            <a:r>
              <a:rPr 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local anesthetics and opioids cause urinary retention through suppression of detrusor muscle contractility.</a:t>
            </a:r>
          </a:p>
          <a:p>
            <a:r>
              <a:rPr 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Treatment: catheterization</a:t>
            </a:r>
          </a:p>
        </p:txBody>
      </p:sp>
    </p:spTree>
    <p:extLst>
      <p:ext uri="{BB962C8B-B14F-4D97-AF65-F5344CB8AC3E}">
        <p14:creationId xmlns:p14="http://schemas.microsoft.com/office/powerpoint/2010/main" val="17791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538" y="1709738"/>
            <a:ext cx="10819912" cy="2852737"/>
          </a:xfrm>
        </p:spPr>
        <p:txBody>
          <a:bodyPr/>
          <a:lstStyle/>
          <a:p>
            <a:pPr algn="ctr"/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1618" y="1939493"/>
            <a:ext cx="10351752" cy="1099271"/>
          </a:xfrm>
        </p:spPr>
        <p:txBody>
          <a:bodyPr/>
          <a:lstStyle/>
          <a:p>
            <a:r>
              <a:rPr lang="en-US" sz="4400" b="1" cap="none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Complications of </a:t>
            </a:r>
            <a:r>
              <a:rPr lang="en-US" sz="4400" b="1" cap="none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Neuraxial</a:t>
            </a:r>
            <a:r>
              <a:rPr lang="en-US" sz="4400" b="1" cap="none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Analgesia</a:t>
            </a:r>
            <a:endParaRPr lang="en-US" sz="4400" cap="none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29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2982" y="258299"/>
            <a:ext cx="6742546" cy="1164102"/>
          </a:xfrm>
        </p:spPr>
        <p:txBody>
          <a:bodyPr/>
          <a:lstStyle/>
          <a:p>
            <a:r>
              <a:rPr lang="en-US" cap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Inadequate Analgesia</a:t>
            </a:r>
            <a:br>
              <a:rPr lang="en-US" cap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cap="none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5711" y="1877565"/>
            <a:ext cx="10326253" cy="3424107"/>
          </a:xfrm>
        </p:spPr>
        <p:txBody>
          <a:bodyPr>
            <a:normAutofit lnSpcReduction="10000"/>
          </a:bodyPr>
          <a:lstStyle/>
          <a:p>
            <a:r>
              <a:rPr lang="en-US" sz="2800" b="1" cap="none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of the failed </a:t>
            </a:r>
            <a:r>
              <a:rPr lang="en-US" sz="2800" b="1" cap="none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analgesia after injection of intrathecal or </a:t>
            </a:r>
            <a:r>
              <a:rPr lang="en-US" sz="2800" b="1" cap="none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epidural anesthetics: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neuroblockade</a:t>
            </a:r>
            <a:r>
              <a:rPr 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Unilateral </a:t>
            </a:r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blockade </a:t>
            </a:r>
            <a:r>
              <a:rPr 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Missed segments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Inadequate </a:t>
            </a:r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density of </a:t>
            </a:r>
            <a:r>
              <a:rPr lang="en-US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neuroblockade</a:t>
            </a:r>
            <a:r>
              <a:rPr 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9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4356" y="221355"/>
            <a:ext cx="8174807" cy="480609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…….</a:t>
            </a:r>
            <a:endParaRPr lang="en-US" sz="5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46544" y="701964"/>
            <a:ext cx="11028219" cy="569883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sz="3000" b="1" cap="none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Incidence:</a:t>
            </a:r>
          </a:p>
          <a:p>
            <a:pPr algn="just">
              <a:buClr>
                <a:srgbClr val="009900"/>
              </a:buClr>
              <a:buFont typeface="Wingdings" panose="05000000000000000000" pitchFamily="2" charset="2"/>
              <a:buChar char="Ø"/>
            </a:pPr>
            <a:r>
              <a:rPr lang="en-US" sz="3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rate of epidural catheter </a:t>
            </a:r>
            <a:r>
              <a:rPr lang="en-US" sz="3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replacement: 5</a:t>
            </a:r>
            <a:r>
              <a:rPr lang="en-US" sz="3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en-US" sz="3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3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</a:p>
          <a:p>
            <a:pPr algn="just">
              <a:buClr>
                <a:srgbClr val="009900"/>
              </a:buClr>
              <a:buFont typeface="Wingdings" panose="05000000000000000000" pitchFamily="2" charset="2"/>
              <a:buChar char="Ø"/>
            </a:pPr>
            <a:r>
              <a:rPr lang="en-US" sz="3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rate of failed </a:t>
            </a:r>
            <a:r>
              <a:rPr lang="en-US" sz="3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analgesia</a:t>
            </a:r>
            <a:r>
              <a:rPr lang="fa-IR" sz="3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after </a:t>
            </a:r>
            <a:r>
              <a:rPr lang="en-US" sz="3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CSE </a:t>
            </a:r>
            <a:r>
              <a:rPr lang="en-US" sz="3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(10%)</a:t>
            </a:r>
            <a:r>
              <a:rPr lang="en-US" sz="30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&lt;&lt;</a:t>
            </a:r>
            <a:r>
              <a:rPr lang="fa-IR" sz="30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</a:t>
            </a:r>
            <a:r>
              <a:rPr lang="en-US" sz="3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epidural analgesia </a:t>
            </a:r>
            <a:r>
              <a:rPr lang="en-US" sz="3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(14%).</a:t>
            </a:r>
          </a:p>
          <a:p>
            <a:pPr algn="just"/>
            <a:r>
              <a:rPr lang="en-US" sz="30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Factors:</a:t>
            </a:r>
            <a:r>
              <a:rPr lang="en-US" sz="3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Patient </a:t>
            </a:r>
            <a:r>
              <a:rPr lang="en-US" sz="3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 and weight, </a:t>
            </a:r>
            <a:r>
              <a:rPr lang="en-US" sz="3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</a:t>
            </a:r>
            <a:r>
              <a:rPr lang="en-US" sz="3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technique, </a:t>
            </a:r>
            <a:r>
              <a:rPr lang="en-US" sz="3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 </a:t>
            </a:r>
            <a:r>
              <a:rPr lang="en-US" sz="3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epidural catheter, and the skill of the anesthesia provider are associated with the rate of failure of </a:t>
            </a:r>
            <a:r>
              <a:rPr lang="en-US" sz="30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neuraxial</a:t>
            </a:r>
            <a:r>
              <a:rPr lang="en-US" sz="3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analgesia.</a:t>
            </a:r>
          </a:p>
          <a:p>
            <a:pPr algn="just"/>
            <a:r>
              <a:rPr lang="en-US" sz="30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Effects on patient: </a:t>
            </a:r>
            <a:r>
              <a:rPr lang="en-US" sz="3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Failure </a:t>
            </a:r>
            <a:r>
              <a:rPr lang="en-US" sz="3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provide adequate analgesia </a:t>
            </a:r>
            <a:r>
              <a:rPr lang="en-US" sz="3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a </a:t>
            </a:r>
            <a:r>
              <a:rPr lang="en-US" sz="3000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dissatisfying experience for the patient </a:t>
            </a:r>
            <a:r>
              <a:rPr lang="en-US" sz="3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also lead to </a:t>
            </a:r>
            <a:r>
              <a:rPr lang="en-US" sz="3000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litigation</a:t>
            </a:r>
            <a:r>
              <a:rPr lang="en-US" sz="3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3000" cap="none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risk of failed anesthesia and the potential need to place a second epidural catheter should </a:t>
            </a:r>
            <a:r>
              <a:rPr lang="en-US" sz="3000" cap="none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fa-IR" sz="3000" cap="none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cap="none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discussed </a:t>
            </a:r>
            <a:r>
              <a:rPr lang="en-US" sz="3000" cap="none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the patient during the </a:t>
            </a:r>
            <a:r>
              <a:rPr lang="en-US" sz="3000" cap="none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preanesthetic</a:t>
            </a:r>
            <a:r>
              <a:rPr lang="en-US" sz="3000" cap="none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evaluation, before placement of the first epidural catheter. </a:t>
            </a:r>
          </a:p>
          <a:p>
            <a:endParaRPr lang="en-US" cap="none" dirty="0" smtClean="0"/>
          </a:p>
          <a:p>
            <a:endParaRPr lang="en-US" cap="none" dirty="0"/>
          </a:p>
          <a:p>
            <a:endParaRPr lang="en-US" cap="none" dirty="0"/>
          </a:p>
        </p:txBody>
      </p:sp>
      <p:sp>
        <p:nvSpPr>
          <p:cNvPr id="4" name="Right Arrow 3"/>
          <p:cNvSpPr/>
          <p:nvPr/>
        </p:nvSpPr>
        <p:spPr>
          <a:xfrm>
            <a:off x="9060874" y="4082474"/>
            <a:ext cx="360218" cy="1477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52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411" y="116312"/>
            <a:ext cx="10364451" cy="714962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…….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27" y="914400"/>
            <a:ext cx="11092873" cy="560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283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963" y="498764"/>
            <a:ext cx="9892145" cy="822037"/>
          </a:xfrm>
        </p:spPr>
        <p:txBody>
          <a:bodyPr>
            <a:normAutofit fontScale="90000"/>
          </a:bodyPr>
          <a:lstStyle/>
          <a:p>
            <a:pPr marL="457200" indent="-457200" algn="l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800" cap="none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 complaints of pain should prompt timely evaluation and treatment </a:t>
            </a:r>
            <a:endParaRPr lang="en-US" sz="2800" cap="none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09964" y="1440873"/>
            <a:ext cx="9892145" cy="483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9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649" y="286009"/>
            <a:ext cx="10364451" cy="776174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……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55650" y="1302326"/>
            <a:ext cx="10364450" cy="500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6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434110"/>
            <a:ext cx="10364451" cy="74814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……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74" y="1616364"/>
            <a:ext cx="10428481" cy="469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56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210" y="251852"/>
            <a:ext cx="10364451" cy="1596177"/>
          </a:xfrm>
        </p:spPr>
        <p:txBody>
          <a:bodyPr/>
          <a:lstStyle/>
          <a:p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Side Effects And Complications Of </a:t>
            </a:r>
            <a:r>
              <a:rPr lang="fa-IR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a-IR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Neuraxial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Analgesia</a:t>
            </a:r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labor and Delivery</a:t>
            </a:r>
            <a:endParaRPr lang="en-US" dirty="0"/>
          </a:p>
        </p:txBody>
      </p:sp>
      <p:pic>
        <p:nvPicPr>
          <p:cNvPr id="4" name="Content Placeholder 3" descr="p.bmp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974958" y="2214694"/>
            <a:ext cx="3626561" cy="291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3519055" y="5273964"/>
            <a:ext cx="5440218" cy="135774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fa-IR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Khoei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 descr="Epidural%20Inser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535" y="2214694"/>
            <a:ext cx="3604973" cy="291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37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646" y="378372"/>
            <a:ext cx="10364451" cy="840828"/>
          </a:xfrm>
        </p:spPr>
        <p:txBody>
          <a:bodyPr>
            <a:normAutofit fontScale="90000"/>
          </a:bodyPr>
          <a:lstStyle/>
          <a:p>
            <a:r>
              <a:rPr lang="en-US" sz="3200" b="1" cap="none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Respiratory depression</a:t>
            </a:r>
            <a:br>
              <a:rPr lang="en-US" sz="3200" b="1" cap="none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55782" y="1219200"/>
            <a:ext cx="10945091" cy="5172364"/>
          </a:xfrm>
        </p:spPr>
        <p:txBody>
          <a:bodyPr>
            <a:normAutofit fontScale="92500" lnSpcReduction="20000"/>
          </a:bodyPr>
          <a:lstStyle/>
          <a:p>
            <a:pPr lvl="0">
              <a:buClr>
                <a:prstClr val="black"/>
              </a:buClr>
            </a:pPr>
            <a:r>
              <a:rPr lang="en-US" sz="2600" b="1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Cause:</a:t>
            </a:r>
            <a:r>
              <a:rPr lang="en-US" sz="26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cap="none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Neuraxial</a:t>
            </a:r>
            <a:r>
              <a:rPr lang="en-US" sz="2600" cap="none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opioids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>
              <a:buClr>
                <a:prstClr val="black"/>
              </a:buClr>
            </a:pPr>
            <a:r>
              <a:rPr lang="en-US" sz="2600" b="1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  factors: </a:t>
            </a:r>
            <a:r>
              <a:rPr lang="en-US" sz="2600" cap="none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Choice </a:t>
            </a:r>
            <a:r>
              <a:rPr lang="en-US" sz="26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dose of drug, and its interaction with systemically opioids and other CNS depressants</a:t>
            </a:r>
          </a:p>
          <a:p>
            <a:pPr lvl="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600" b="1" u="sn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lipid solubility </a:t>
            </a:r>
            <a:r>
              <a:rPr lang="en-US" sz="2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sz="2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drug (</a:t>
            </a:r>
            <a:r>
              <a:rPr lang="en-US" sz="2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within 2 hours of the injection of a lipid-soluble opioid such as </a:t>
            </a:r>
            <a:r>
              <a:rPr lang="en-US" sz="2600" cap="none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fentanyl or </a:t>
            </a:r>
            <a:r>
              <a:rPr lang="en-US" sz="2600" cap="none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sufentanil</a:t>
            </a:r>
            <a:r>
              <a:rPr lang="en-US" sz="2600" cap="none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(With a hydrophilic drug such as </a:t>
            </a:r>
            <a:r>
              <a:rPr lang="en-US" sz="2600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morphine</a:t>
            </a:r>
            <a:r>
              <a:rPr lang="en-US" sz="2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onset of respiratory depression is delayed; 6-12h)</a:t>
            </a:r>
          </a:p>
          <a:p>
            <a:pPr lvl="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600" b="1" u="sn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Dose of opioid </a:t>
            </a:r>
            <a:r>
              <a:rPr lang="en-US" sz="2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major determinant of the risk of respiratory depression-increase in ET</a:t>
            </a:r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concentration with intrathecal </a:t>
            </a:r>
            <a:r>
              <a:rPr lang="en-US" sz="2600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fentanyl doses of ≥15 µg or higher- </a:t>
            </a:r>
            <a:r>
              <a:rPr lang="en-US" sz="2600" cap="none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sufentanil</a:t>
            </a:r>
            <a:r>
              <a:rPr lang="en-US" sz="2600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doses of &gt; 10 </a:t>
            </a:r>
            <a:r>
              <a:rPr lang="en-US" sz="2600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µg</a:t>
            </a:r>
            <a:r>
              <a:rPr lang="en-US" sz="2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-30 min </a:t>
            </a:r>
            <a:r>
              <a:rPr lang="en-US" sz="2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intrathecal injection).</a:t>
            </a:r>
          </a:p>
          <a:p>
            <a:pPr lvl="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600" b="1" u="sn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Refrain</a:t>
            </a:r>
            <a:r>
              <a:rPr lang="en-US" sz="2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administering a </a:t>
            </a:r>
            <a:r>
              <a:rPr lang="en-US" sz="2600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bolus dose of epidural or spinal opioid </a:t>
            </a:r>
            <a:r>
              <a:rPr lang="en-US" sz="2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women who have recently received </a:t>
            </a:r>
            <a:r>
              <a:rPr lang="en-US" sz="2600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systemic opioid analgesia</a:t>
            </a:r>
            <a:r>
              <a:rPr lang="en-US" sz="2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buClr>
                <a:prstClr val="black"/>
              </a:buClr>
            </a:pPr>
            <a:r>
              <a:rPr lang="en-US" sz="2600" b="1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Treatment: </a:t>
            </a:r>
            <a:r>
              <a:rPr lang="en-US" sz="2600" cap="none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Naloxone</a:t>
            </a:r>
            <a:endParaRPr lang="en-US" sz="2600" cap="none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prstClr val="black"/>
              </a:buClr>
            </a:pPr>
            <a:endParaRPr lang="en-US" sz="2600" cap="none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25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284" y="221674"/>
            <a:ext cx="10364451" cy="775854"/>
          </a:xfrm>
        </p:spPr>
        <p:txBody>
          <a:bodyPr>
            <a:normAutofit fontScale="90000"/>
          </a:bodyPr>
          <a:lstStyle/>
          <a:p>
            <a:r>
              <a:rPr lang="en-US" cap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Unintentional </a:t>
            </a:r>
            <a:r>
              <a:rPr lang="en-US" cap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Dural Puncture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49208" y="997528"/>
            <a:ext cx="11419520" cy="5384090"/>
          </a:xfrm>
        </p:spPr>
        <p:txBody>
          <a:bodyPr>
            <a:noAutofit/>
          </a:bodyPr>
          <a:lstStyle/>
          <a:p>
            <a:pPr algn="just"/>
            <a:r>
              <a:rPr lang="en-US" sz="22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rate of unintentional </a:t>
            </a:r>
            <a:r>
              <a:rPr lang="en-US" sz="2200" b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dural</a:t>
            </a:r>
            <a:r>
              <a:rPr lang="en-US" sz="22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puncture with an epidural needle or catheter: </a:t>
            </a:r>
            <a:r>
              <a:rPr lang="en-US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1.5%.</a:t>
            </a:r>
          </a:p>
          <a:p>
            <a:pPr algn="just"/>
            <a:r>
              <a:rPr lang="en-US" sz="22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Detection of </a:t>
            </a:r>
            <a:r>
              <a:rPr lang="en-US" sz="2200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200" b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ural</a:t>
            </a:r>
            <a:r>
              <a:rPr lang="en-US" sz="22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puncture: </a:t>
            </a:r>
            <a:r>
              <a:rPr lang="en-US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time of insertion of the epidural needle or after placement of the catheter. </a:t>
            </a:r>
            <a:endParaRPr lang="en-US" sz="2200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Management:</a:t>
            </a:r>
          </a:p>
          <a:p>
            <a:pPr algn="just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sz="2200" cap="none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Remove </a:t>
            </a:r>
            <a:r>
              <a:rPr lang="en-US" sz="2200" cap="none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needle and place an epidural catheter at another interspace</a:t>
            </a:r>
            <a:r>
              <a:rPr lang="en-US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if CSE analgesia was planned, the intrathecal dose may be injected through the epidural needle before it is removed and </a:t>
            </a:r>
            <a:r>
              <a:rPr lang="en-US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</a:t>
            </a:r>
            <a:r>
              <a:rPr lang="en-US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ited </a:t>
            </a:r>
            <a:r>
              <a:rPr lang="en-US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a different interspace. </a:t>
            </a:r>
            <a:endParaRPr lang="en-US" sz="2200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sz="2200" cap="none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200" cap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lace </a:t>
            </a:r>
            <a:r>
              <a:rPr lang="en-US" sz="2200" cap="none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catheter in the subarachnoid space and administer continuous spinal analgesia for labor and delivery</a:t>
            </a:r>
            <a:r>
              <a:rPr lang="en-US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Advantageous </a:t>
            </a:r>
            <a:r>
              <a:rPr lang="en-US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patients at high risk for repeat </a:t>
            </a:r>
            <a:r>
              <a:rPr lang="en-US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dural</a:t>
            </a:r>
            <a:r>
              <a:rPr lang="en-US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puncture or in cases in which it may be difficult </a:t>
            </a:r>
            <a:r>
              <a:rPr lang="en-US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enter either the epidural </a:t>
            </a:r>
            <a:r>
              <a:rPr lang="en-US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subarachnoid space successfully at an alternative interspace (e.g., in obese women </a:t>
            </a:r>
            <a:r>
              <a:rPr lang="en-US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</a:t>
            </a:r>
            <a:r>
              <a:rPr lang="en-US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abnormal anatomy </a:t>
            </a:r>
            <a:r>
              <a:rPr lang="en-US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lumbar spine). </a:t>
            </a:r>
            <a:endParaRPr lang="en-US" sz="2200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10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630" y="440954"/>
            <a:ext cx="9273934" cy="858983"/>
          </a:xfrm>
        </p:spPr>
        <p:txBody>
          <a:bodyPr>
            <a:normAutofit fontScale="90000"/>
          </a:bodyPr>
          <a:lstStyle/>
          <a:p>
            <a:r>
              <a:rPr lang="en-US" cap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Intravascular </a:t>
            </a:r>
            <a:r>
              <a:rPr lang="en-US" cap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Injection </a:t>
            </a:r>
            <a:r>
              <a:rPr lang="en-US" cap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local </a:t>
            </a:r>
            <a:r>
              <a:rPr lang="en-US" cap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Anesthetic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37128" y="1299937"/>
            <a:ext cx="11577781" cy="4962318"/>
          </a:xfrm>
        </p:spPr>
        <p:txBody>
          <a:bodyPr>
            <a:normAutofit/>
          </a:bodyPr>
          <a:lstStyle/>
          <a:p>
            <a:r>
              <a:rPr lang="en-US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serious </a:t>
            </a:r>
            <a:r>
              <a:rPr lang="en-US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 complication during the administration of epidural anesthesia in obstetric patients. </a:t>
            </a:r>
          </a:p>
          <a:p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Incidence: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1/5000 injection (0.014-0.029)( not used bupivacaine 0.75% in obstetric patients and replaced with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ropivacaine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levobupivacaine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CNS </a:t>
            </a:r>
            <a:r>
              <a:rPr lang="en-US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symptoms 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(e.g., restlessness, dizziness, tinnitus, perioral paresthesia, difficulty speaking, seizures, loss of consciousness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and </a:t>
            </a:r>
            <a:r>
              <a:rPr lang="en-US" sz="2400" b="1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Cardiovascular effects 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progress from increased 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BP(as 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result of sympathetic stimulation) to bradycardia, depressed ventricular function, and 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VT and VF. </a:t>
            </a:r>
            <a:r>
              <a:rPr lang="en-US" sz="2400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Bupivacaine cardiotoxicity may be fatal in pregnant </a:t>
            </a:r>
            <a:r>
              <a:rPr lang="en-US" sz="2400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women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340333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846579"/>
            <a:ext cx="8230313" cy="1140051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1403927" y="2214693"/>
            <a:ext cx="9753599" cy="412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29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6" y="618518"/>
            <a:ext cx="8553498" cy="58221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…….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83491" y="1708727"/>
            <a:ext cx="10067635" cy="467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19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450" y="610759"/>
            <a:ext cx="9163098" cy="831274"/>
          </a:xfrm>
        </p:spPr>
        <p:txBody>
          <a:bodyPr>
            <a:normAutofit fontScale="90000"/>
          </a:bodyPr>
          <a:lstStyle/>
          <a:p>
            <a:r>
              <a:rPr lang="en-US" cap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</a:t>
            </a:r>
            <a:r>
              <a:rPr lang="en-US" cap="none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Neuroblockade</a:t>
            </a:r>
            <a:r>
              <a:rPr lang="en-US" cap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cap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Spinal Anesthesia</a:t>
            </a:r>
            <a:r>
              <a:rPr lang="en-US" cap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cap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cap="none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340433"/>
            <a:ext cx="12191999" cy="5235857"/>
          </a:xfrm>
        </p:spPr>
        <p:txBody>
          <a:bodyPr>
            <a:normAutofit fontScale="85000" lnSpcReduction="20000"/>
          </a:bodyPr>
          <a:lstStyle/>
          <a:p>
            <a:r>
              <a:rPr lang="en-US" sz="26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Incidence</a:t>
            </a:r>
            <a:r>
              <a:rPr lang="fa-IR" sz="26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1/16,200 -0.006 (0.003-0.012)</a:t>
            </a:r>
            <a:r>
              <a:rPr lang="fa-IR" sz="2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Causes: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sz="2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</a:t>
            </a:r>
            <a:r>
              <a:rPr lang="en-US" sz="2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unintentional and unrecognized placement of the epidural catheter in either the subarachnoid or subdural space and injection of an epidural dose of </a:t>
            </a:r>
            <a:r>
              <a:rPr lang="en-US" sz="2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2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that </a:t>
            </a:r>
            <a:r>
              <a:rPr lang="en-US" sz="2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catheter 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sz="2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epidural catheter may migrate into the subarachnoid or subdural space during the course of labor and delivery. </a:t>
            </a:r>
            <a:endParaRPr lang="en-US" sz="2600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sz="2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</a:t>
            </a:r>
            <a:r>
              <a:rPr lang="en-US" sz="2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spinal blockade may result from an overdose of </a:t>
            </a:r>
            <a:r>
              <a:rPr lang="en-US" sz="2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in </a:t>
            </a:r>
            <a:r>
              <a:rPr lang="en-US" sz="2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epidural space. </a:t>
            </a:r>
            <a:endParaRPr lang="en-US" sz="2600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Symptoms:</a:t>
            </a:r>
            <a:r>
              <a:rPr lang="en-US" sz="2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Agitation</a:t>
            </a:r>
            <a:r>
              <a:rPr lang="en-US" sz="2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profound hypotension, dyspnea, the inability to speak, and loss of consciousness </a:t>
            </a:r>
            <a:r>
              <a:rPr lang="en-US" sz="2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(from </a:t>
            </a:r>
            <a:r>
              <a:rPr lang="en-US" sz="2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hypoperfusion</a:t>
            </a:r>
            <a:r>
              <a:rPr lang="en-US" sz="2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brain and brainstem, not from brain </a:t>
            </a:r>
            <a:r>
              <a:rPr lang="en-US" sz="2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anesthesia).</a:t>
            </a:r>
          </a:p>
          <a:p>
            <a:r>
              <a:rPr lang="en-US" sz="26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Prevention: </a:t>
            </a:r>
            <a:r>
              <a:rPr lang="en-US" sz="2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Aspiration + test </a:t>
            </a:r>
            <a:r>
              <a:rPr lang="en-US" sz="2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dose</a:t>
            </a:r>
            <a:endParaRPr lang="en-US" sz="26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600" cap="none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600" cap="none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omission of the epidural test dose requires that the therapeutic dose of local anesthetic be </a:t>
            </a:r>
            <a:r>
              <a:rPr lang="en-US" sz="2600" cap="none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injecte</a:t>
            </a:r>
            <a:r>
              <a:rPr lang="en-US" sz="2600" cap="none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buNone/>
            </a:pPr>
            <a:r>
              <a:rPr lang="en-US" sz="2600" cap="none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cap="none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slowly</a:t>
            </a:r>
            <a:r>
              <a:rPr lang="en-US" sz="2600" cap="none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incrementally, and </a:t>
            </a:r>
            <a:r>
              <a:rPr lang="en-US" sz="2600" cap="none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cautiously</a:t>
            </a:r>
            <a:r>
              <a:rPr lang="en-US" sz="2600" cap="none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cap="none" dirty="0" smtClean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03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872" y="632431"/>
            <a:ext cx="7536873" cy="773723"/>
          </a:xfrm>
        </p:spPr>
        <p:txBody>
          <a:bodyPr>
            <a:normAutofit fontScale="90000"/>
          </a:bodyPr>
          <a:lstStyle/>
          <a:p>
            <a:r>
              <a:rPr lang="en-US" cap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Extensive </a:t>
            </a:r>
            <a:r>
              <a:rPr lang="en-US" cap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Motor Blockade</a:t>
            </a:r>
            <a:r>
              <a:rPr lang="en-US" cap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cap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cap="none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49381" y="1289374"/>
            <a:ext cx="11600873" cy="5262500"/>
          </a:xfrm>
        </p:spPr>
        <p:txBody>
          <a:bodyPr>
            <a:normAutofit/>
          </a:bodyPr>
          <a:lstStyle/>
          <a:p>
            <a:r>
              <a:rPr lang="en-US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Causes: 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epeated bolus doses of LA 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hours of a continuous infusion of LA 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dministration of bupivacaine with epinephrine</a:t>
            </a:r>
          </a:p>
          <a:p>
            <a:pPr>
              <a:buClrTx/>
            </a:pPr>
            <a:r>
              <a:rPr lang="en-US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Effects: 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bothersome for the patient, </a:t>
            </a:r>
            <a:r>
              <a:rPr lang="en-US" sz="2400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impair </a:t>
            </a:r>
            <a:r>
              <a:rPr lang="en-US" sz="2400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maternal expulsive efforts during the second stage of labor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increase the likelihood of instrumental vaginal 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delivery</a:t>
            </a:r>
          </a:p>
          <a:p>
            <a:pPr>
              <a:buClrTx/>
            </a:pPr>
            <a:r>
              <a:rPr lang="en-US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r>
              <a:rPr lang="en-US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discontinue the 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infusion 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short period (e.g., 30 minutes). Subsequently, 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restart the 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infusion 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reduced rate or with a more dilute solution of local anesthetic. </a:t>
            </a:r>
            <a:endParaRPr lang="en-US" sz="2400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B050"/>
              </a:buClr>
            </a:pPr>
            <a:r>
              <a:rPr lang="en-US" sz="2400" cap="none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Extensive motor blockade does not occur with administration of a very dilute solution of local </a:t>
            </a:r>
            <a:r>
              <a:rPr lang="en-US" sz="2400" cap="none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anesthetic combined </a:t>
            </a:r>
            <a:r>
              <a:rPr lang="en-US" sz="2400" cap="none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an </a:t>
            </a:r>
            <a:r>
              <a:rPr lang="en-US" sz="2400" cap="none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opioid.</a:t>
            </a:r>
          </a:p>
          <a:p>
            <a:pPr>
              <a:buClr>
                <a:srgbClr val="00B050"/>
              </a:buClr>
            </a:pP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160500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165" y="309692"/>
            <a:ext cx="9985759" cy="1002323"/>
          </a:xfrm>
        </p:spPr>
        <p:txBody>
          <a:bodyPr>
            <a:normAutofit/>
          </a:bodyPr>
          <a:lstStyle/>
          <a:p>
            <a:r>
              <a:rPr lang="en-US" sz="3200" cap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Prolonged </a:t>
            </a:r>
            <a:r>
              <a:rPr lang="en-US" sz="3200" cap="none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neuroblockade</a:t>
            </a:r>
            <a:r>
              <a:rPr lang="en-US" sz="3200" cap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neurologic complications</a:t>
            </a:r>
            <a:endParaRPr lang="en-US" sz="3200" cap="none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73098" y="1312015"/>
            <a:ext cx="10363826" cy="1865294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Prolonged </a:t>
            </a:r>
            <a:r>
              <a:rPr lang="en-US" sz="2400" b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Neuroblockade</a:t>
            </a:r>
            <a:r>
              <a:rPr lang="en-US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Incidence: 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Rarely</a:t>
            </a:r>
          </a:p>
          <a:p>
            <a:r>
              <a:rPr lang="en-US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Cause: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Epidural 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administration of a high concentration of 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with epinephrine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4110" y="3592945"/>
            <a:ext cx="115269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Neurologic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complications:  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Effects: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Peripheral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nerve injury or an epidural hematoma (symptoms: the absence of back pain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unilateral block, and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regression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(rather than progression) of the symptoms)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Neurologic or neurosurgical consultation and immediate imaging studies </a:t>
            </a:r>
          </a:p>
        </p:txBody>
      </p:sp>
    </p:spTree>
    <p:extLst>
      <p:ext uri="{BB962C8B-B14F-4D97-AF65-F5344CB8AC3E}">
        <p14:creationId xmlns:p14="http://schemas.microsoft.com/office/powerpoint/2010/main" val="379310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567" y="240145"/>
            <a:ext cx="5792451" cy="748145"/>
          </a:xfrm>
        </p:spPr>
        <p:txBody>
          <a:bodyPr>
            <a:normAutofit fontScale="90000"/>
          </a:bodyPr>
          <a:lstStyle/>
          <a:p>
            <a:r>
              <a:rPr lang="en-US" cap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 pain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47782" y="1118584"/>
            <a:ext cx="11850254" cy="528221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sz="26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Incidence:</a:t>
            </a:r>
            <a:r>
              <a:rPr lang="en-US" sz="2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50% during pregnancy and the puerperium</a:t>
            </a:r>
            <a:r>
              <a:rPr lang="en-US" sz="2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6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Risk factors: </a:t>
            </a:r>
            <a:r>
              <a:rPr lang="en-US" sz="2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Antepartum </a:t>
            </a:r>
            <a:r>
              <a:rPr lang="en-US" sz="2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 pain and inability to reduce weight to </a:t>
            </a:r>
            <a:r>
              <a:rPr lang="en-US" sz="2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pre-pregnancy levels</a:t>
            </a:r>
          </a:p>
          <a:p>
            <a:pPr algn="just"/>
            <a:r>
              <a:rPr lang="en-US" sz="26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 of studies:</a:t>
            </a:r>
          </a:p>
          <a:p>
            <a:pPr algn="just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sz="2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difference in incidence of postpartum back pain among women who </a:t>
            </a:r>
            <a:r>
              <a:rPr lang="en-US" sz="2600" cap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delivered with or without epidural analgesia</a:t>
            </a:r>
            <a:r>
              <a:rPr lang="en-US" sz="2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sz="2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difference in incidence of postpartum </a:t>
            </a:r>
            <a:r>
              <a:rPr lang="en-US" sz="2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pain </a:t>
            </a:r>
            <a:r>
              <a:rPr lang="en-US" sz="2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among women who </a:t>
            </a:r>
            <a:r>
              <a:rPr lang="en-US" sz="2600" cap="none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delivered with epidural </a:t>
            </a:r>
            <a:r>
              <a:rPr lang="en-US" sz="2600" cap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or systemic analgesia</a:t>
            </a:r>
            <a:r>
              <a:rPr lang="en-US" sz="2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sz="2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sz="2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 in the incidence of </a:t>
            </a:r>
            <a:r>
              <a:rPr lang="en-US" sz="2600" cap="none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backache at 3 and 12 </a:t>
            </a:r>
            <a:r>
              <a:rPr lang="en-US" sz="2600" cap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months, </a:t>
            </a:r>
            <a:r>
              <a:rPr lang="en-US" sz="2600" cap="none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several </a:t>
            </a:r>
            <a:r>
              <a:rPr lang="en-US" sz="2600" cap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years </a:t>
            </a:r>
            <a:r>
              <a:rPr lang="en-US" sz="2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</a:t>
            </a:r>
            <a:r>
              <a:rPr lang="en-US" sz="2600" cap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delivery among </a:t>
            </a:r>
            <a:r>
              <a:rPr lang="en-US" sz="2600" cap="none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women who delivered with </a:t>
            </a:r>
            <a:r>
              <a:rPr lang="en-US" sz="2600" cap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without epidural analgesia.</a:t>
            </a:r>
          </a:p>
          <a:p>
            <a:pPr algn="just"/>
            <a:endParaRPr lang="en-US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600" cap="none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summary, </a:t>
            </a:r>
            <a:r>
              <a:rPr lang="en-US" sz="2600" cap="none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sz="2600" cap="none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causal relationship exists between epidural analgesia and the development of long-term postpartum backache. Short-term backache (several days) may be related to local tissue trauma at the site of skin </a:t>
            </a:r>
            <a:r>
              <a:rPr lang="en-US" sz="2600" cap="none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puncture.</a:t>
            </a:r>
          </a:p>
          <a:p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375883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28626"/>
            <a:ext cx="10363200" cy="866775"/>
          </a:xfrm>
        </p:spPr>
        <p:txBody>
          <a:bodyPr/>
          <a:lstStyle/>
          <a:p>
            <a:pPr>
              <a:defRPr/>
            </a:pPr>
            <a:r>
              <a:rPr lang="en-US" altLang="en-US" cap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Systemic opioids in labor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320800" y="2117272"/>
            <a:ext cx="9042400" cy="418147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lnSpc>
                <a:spcPct val="135000"/>
              </a:lnSpc>
              <a:defRPr/>
            </a:pPr>
            <a:r>
              <a:rPr lang="en-US" alt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Easy administration</a:t>
            </a:r>
          </a:p>
          <a:p>
            <a:pPr>
              <a:lnSpc>
                <a:spcPct val="135000"/>
              </a:lnSpc>
              <a:defRPr/>
            </a:pPr>
            <a:r>
              <a:rPr lang="en-US" alt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Inexpensive</a:t>
            </a:r>
          </a:p>
          <a:p>
            <a:pPr>
              <a:lnSpc>
                <a:spcPct val="135000"/>
              </a:lnSpc>
              <a:defRPr/>
            </a:pPr>
            <a:r>
              <a:rPr lang="en-US" alt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needles</a:t>
            </a:r>
          </a:p>
          <a:p>
            <a:pPr>
              <a:lnSpc>
                <a:spcPct val="135000"/>
              </a:lnSpc>
              <a:defRPr/>
            </a:pPr>
            <a:r>
              <a:rPr lang="en-US" alt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Avoids complications of regional block</a:t>
            </a:r>
          </a:p>
          <a:p>
            <a:pPr>
              <a:lnSpc>
                <a:spcPct val="135000"/>
              </a:lnSpc>
              <a:defRPr/>
            </a:pPr>
            <a:r>
              <a:rPr lang="en-US" alt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Does not require skilled personnel</a:t>
            </a:r>
          </a:p>
          <a:p>
            <a:pPr>
              <a:lnSpc>
                <a:spcPct val="135000"/>
              </a:lnSpc>
              <a:defRPr/>
            </a:pPr>
            <a:r>
              <a:rPr lang="en-US" alt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Few serious maternal complica</a:t>
            </a:r>
            <a:r>
              <a:rPr lang="en-US" altLang="en-US" sz="2800" cap="none" dirty="0" smtClean="0"/>
              <a:t>tions</a:t>
            </a:r>
            <a:endParaRPr lang="en-US" altLang="en-US" sz="2800" dirty="0" smtClean="0"/>
          </a:p>
        </p:txBody>
      </p:sp>
      <p:sp>
        <p:nvSpPr>
          <p:cNvPr id="311300" name="Text Box 4"/>
          <p:cNvSpPr txBox="1">
            <a:spLocks noChangeArrowheads="1"/>
          </p:cNvSpPr>
          <p:nvPr/>
        </p:nvSpPr>
        <p:spPr bwMode="auto">
          <a:xfrm>
            <a:off x="1588957" y="1451705"/>
            <a:ext cx="3098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8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Advantages:</a:t>
            </a:r>
          </a:p>
        </p:txBody>
      </p:sp>
    </p:spTree>
    <p:extLst>
      <p:ext uri="{BB962C8B-B14F-4D97-AF65-F5344CB8AC3E}">
        <p14:creationId xmlns:p14="http://schemas.microsoft.com/office/powerpoint/2010/main" val="2633577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b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2772" y="1766728"/>
            <a:ext cx="11070319" cy="4761663"/>
          </a:xfrm>
        </p:spPr>
        <p:txBody>
          <a:bodyPr>
            <a:normAutofit/>
          </a:bodyPr>
          <a:lstStyle/>
          <a:p>
            <a:endParaRPr lang="en-US" dirty="0"/>
          </a:p>
          <a:p>
            <a:pPr algn="just"/>
            <a:r>
              <a:rPr lang="en-US" sz="2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Neuraxial</a:t>
            </a:r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analgesia</a:t>
            </a:r>
            <a:r>
              <a:rPr lang="fa-IR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anesthesia </a:t>
            </a:r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spinal, epidural, and combined spinal-epidural) for labor and delivery are generally very safe, but all interventions are associated with adverse effects.</a:t>
            </a:r>
          </a:p>
          <a:p>
            <a:pPr algn="just"/>
            <a:r>
              <a:rPr 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 </a:t>
            </a:r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progress has been made in establishing the safety and efficacy of </a:t>
            </a:r>
            <a:r>
              <a:rPr lang="en-US" sz="2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neuraxial</a:t>
            </a:r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analgesia for labor and delivery.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33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Grp="1" noChangeArrowheads="1"/>
          </p:cNvSpPr>
          <p:nvPr>
            <p:ph sz="quarter" idx="13"/>
          </p:nvPr>
        </p:nvSpPr>
        <p:spPr bwMode="auto">
          <a:xfrm>
            <a:off x="1378469" y="838096"/>
            <a:ext cx="2600455" cy="572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800" cap="none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Disadvantages:</a:t>
            </a:r>
            <a:endParaRPr lang="en-US" altLang="en-US" sz="2800" cap="none" dirty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94477" y="1439056"/>
            <a:ext cx="10358203" cy="50816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en-US" alt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drugs easily cross placenta</a:t>
            </a:r>
          </a:p>
          <a:p>
            <a:pPr>
              <a:lnSpc>
                <a:spcPct val="130000"/>
              </a:lnSpc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en-US" alt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Pain relief inadequate in most cases</a:t>
            </a:r>
          </a:p>
          <a:p>
            <a:pPr>
              <a:lnSpc>
                <a:spcPct val="130000"/>
              </a:lnSpc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en-US" alt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Maternal sedation</a:t>
            </a:r>
          </a:p>
          <a:p>
            <a:pPr>
              <a:lnSpc>
                <a:spcPct val="130000"/>
              </a:lnSpc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en-US" alt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Nausea, vomiting, gastric stasis</a:t>
            </a:r>
          </a:p>
          <a:p>
            <a:pPr>
              <a:lnSpc>
                <a:spcPct val="130000"/>
              </a:lnSpc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en-US" alt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Fetal heart rate effects:	</a:t>
            </a:r>
          </a:p>
          <a:p>
            <a:pPr lvl="1">
              <a:lnSpc>
                <a:spcPct val="130000"/>
              </a:lnSpc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en-US" alt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loss of beat-to-beat variability</a:t>
            </a:r>
          </a:p>
          <a:p>
            <a:pPr lvl="1">
              <a:lnSpc>
                <a:spcPct val="130000"/>
              </a:lnSpc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en-US" altLang="en-US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Sinusoidal rhythm</a:t>
            </a:r>
          </a:p>
          <a:p>
            <a:pPr>
              <a:lnSpc>
                <a:spcPct val="130000"/>
              </a:lnSpc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en-US" alt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Dose-related maternal / neonatal depression</a:t>
            </a:r>
          </a:p>
          <a:p>
            <a:pPr>
              <a:lnSpc>
                <a:spcPct val="130000"/>
              </a:lnSpc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en-US" alt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Newborn neurobehavioral depression</a:t>
            </a:r>
          </a:p>
        </p:txBody>
      </p:sp>
    </p:spTree>
    <p:extLst>
      <p:ext uri="{BB962C8B-B14F-4D97-AF65-F5344CB8AC3E}">
        <p14:creationId xmlns:p14="http://schemas.microsoft.com/office/powerpoint/2010/main" val="22592114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solidFill>
                  <a:srgbClr val="00B050"/>
                </a:solidFill>
              </a:rPr>
              <a:t>Side effects or problems with </a:t>
            </a:r>
            <a:r>
              <a:rPr lang="en-US" cap="none" dirty="0" err="1" smtClean="0">
                <a:solidFill>
                  <a:srgbClr val="00B050"/>
                </a:solidFill>
              </a:rPr>
              <a:t>remifentanil</a:t>
            </a:r>
            <a:r>
              <a:rPr lang="en-US" cap="none" dirty="0" smtClean="0">
                <a:solidFill>
                  <a:srgbClr val="00B050"/>
                </a:solidFill>
              </a:rPr>
              <a:t> PCA</a:t>
            </a:r>
            <a:endParaRPr lang="fa-IR" cap="none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Unlike an epidural,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remifentanil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will not  provide total pain relief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 recent study found that 20% of women needed to  go on to 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 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epidural.</a:t>
            </a:r>
            <a:endParaRPr lang="en-US" sz="2400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 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not be able to sleep as you 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 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stay awake to press the button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side effects  can  include  feeling sick, itching, drowsiness and dizziness, 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slow breathing 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may cause lowered blood  Oxygen 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levels. These 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effects wear 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 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very quickly when 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 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stop using it. </a:t>
            </a:r>
            <a:endParaRPr lang="fa-IR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4718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169920" y="2302438"/>
            <a:ext cx="6789353" cy="2629781"/>
          </a:xfrm>
        </p:spPr>
        <p:txBody>
          <a:bodyPr/>
          <a:lstStyle/>
          <a:p>
            <a:r>
              <a:rPr lang="en-US" sz="4000" b="1" cap="none" dirty="0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/>
                <a:cs typeface="+mj-cs"/>
              </a:rPr>
              <a:t>Is </a:t>
            </a:r>
            <a:r>
              <a:rPr lang="en-US" sz="4000" b="1" cap="none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/>
                <a:cs typeface="+mj-cs"/>
              </a:rPr>
              <a:t>There Still Place For </a:t>
            </a:r>
            <a:r>
              <a:rPr lang="en-US" sz="4000" b="1" cap="none" dirty="0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/>
                <a:cs typeface="+mj-cs"/>
              </a:rPr>
              <a:t>painful labor?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4698" y="3112791"/>
            <a:ext cx="2725148" cy="276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59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91491" y="1265382"/>
            <a:ext cx="9670473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75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6" y="618517"/>
            <a:ext cx="9227752" cy="1219519"/>
          </a:xfrm>
        </p:spPr>
        <p:txBody>
          <a:bodyPr/>
          <a:lstStyle/>
          <a:p>
            <a:r>
              <a:rPr lang="en-US" cap="none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 </a:t>
            </a:r>
            <a:endParaRPr lang="en-US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91855" y="1982644"/>
            <a:ext cx="8220364" cy="2903393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C00000"/>
                </a:solidFill>
                <a:ea typeface="+mn-ea"/>
              </a:rPr>
              <a:t>“</a:t>
            </a:r>
            <a:r>
              <a:rPr lang="en-GB" sz="3200" i="1" cap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The delivery of the infant into the arms of a conscious and pain-free mother is one of the most exciting and rewarding moments in medicine</a:t>
            </a:r>
            <a:r>
              <a:rPr lang="en-GB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.”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05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184543" y="3315275"/>
            <a:ext cx="3420152" cy="1176630"/>
          </a:xfrm>
          <a:prstGeom prst="rect">
            <a:avLst/>
          </a:prstGeom>
        </p:spPr>
      </p:pic>
      <p:pic>
        <p:nvPicPr>
          <p:cNvPr id="4" name="Picture Placeholder 13" descr="baby.jpg"/>
          <p:cNvPicPr>
            <a:picLocks noChangeAspect="1"/>
          </p:cNvPicPr>
          <p:nvPr/>
        </p:nvPicPr>
        <p:blipFill>
          <a:blip r:embed="rId3"/>
          <a:srcRect t="10237" b="10237"/>
          <a:stretch>
            <a:fillRect/>
          </a:stretch>
        </p:blipFill>
        <p:spPr bwMode="auto">
          <a:xfrm>
            <a:off x="1004455" y="2276668"/>
            <a:ext cx="4419600" cy="3514531"/>
          </a:xfrm>
          <a:prstGeom prst="roundRect">
            <a:avLst>
              <a:gd name="adj" fmla="val 783"/>
            </a:avLst>
          </a:prstGeom>
          <a:solidFill>
            <a:srgbClr val="E7DEC9"/>
          </a:solidFill>
          <a:ln w="127000">
            <a:noFill/>
            <a:miter lim="800000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379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262" y="-158262"/>
            <a:ext cx="12432324" cy="731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5298830" y="56042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0" i="0" u="none" strike="noStrike" kern="0" cap="none" spc="200" normalizeH="0" baseline="0" noProof="0" dirty="0">
                <a:ln w="29210">
                  <a:solidFill>
                    <a:srgbClr val="E7BC29">
                      <a:tint val="10000"/>
                    </a:srgbClr>
                  </a:solidFill>
                </a:ln>
                <a:solidFill>
                  <a:srgbClr val="008A3E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uLnTx/>
                <a:uFillTx/>
                <a:latin typeface="Calibri"/>
              </a:rPr>
              <a:t> موفق باشید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0" i="0" u="none" strike="noStrike" kern="0" cap="none" spc="200" normalizeH="0" baseline="0" noProof="0" dirty="0">
                <a:ln w="29210">
                  <a:solidFill>
                    <a:srgbClr val="E7BC29">
                      <a:tint val="10000"/>
                    </a:srgbClr>
                  </a:solidFill>
                </a:ln>
                <a:solidFill>
                  <a:srgbClr val="008A3E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uLnTx/>
                <a:uFillTx/>
                <a:latin typeface="Calibri"/>
              </a:rPr>
              <a:t>             دکتر خوئی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4217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2" descr="Scan10006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30" t="5968" b="69371"/>
          <a:stretch>
            <a:fillRect/>
          </a:stretch>
        </p:blipFill>
        <p:spPr>
          <a:xfrm>
            <a:off x="1993692" y="2233535"/>
            <a:ext cx="7270229" cy="3927422"/>
          </a:xfrm>
          <a:noFill/>
        </p:spPr>
      </p:pic>
    </p:spTree>
    <p:extLst>
      <p:ext uri="{BB962C8B-B14F-4D97-AF65-F5344CB8AC3E}">
        <p14:creationId xmlns:p14="http://schemas.microsoft.com/office/powerpoint/2010/main" val="3243783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179" y="1323701"/>
            <a:ext cx="3399607" cy="801530"/>
          </a:xfrm>
        </p:spPr>
        <p:txBody>
          <a:bodyPr>
            <a:normAutofit fontScale="90000"/>
          </a:bodyPr>
          <a:lstStyle/>
          <a:p>
            <a:pPr lvl="0" algn="l">
              <a:lnSpc>
                <a:spcPct val="85000"/>
              </a:lnSpc>
              <a:spcBef>
                <a:spcPts val="1000"/>
              </a:spcBef>
            </a:pPr>
            <a:r>
              <a:rPr lang="en-US" cap="none" dirty="0">
                <a:solidFill>
                  <a:srgbClr val="00B0F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Side effects</a:t>
            </a:r>
            <a:r>
              <a:rPr lang="en-US" sz="3200" cap="none" dirty="0">
                <a:solidFill>
                  <a:srgbClr val="00B0F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3200" cap="none" dirty="0">
                <a:solidFill>
                  <a:srgbClr val="00B0F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273" y="1989094"/>
            <a:ext cx="4119418" cy="389447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Hypotension </a:t>
            </a:r>
          </a:p>
          <a:p>
            <a:pPr>
              <a:lnSpc>
                <a:spcPct val="100000"/>
              </a:lnSpc>
            </a:pPr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Pruritus</a:t>
            </a:r>
          </a:p>
          <a:p>
            <a:pPr>
              <a:lnSpc>
                <a:spcPct val="100000"/>
              </a:lnSpc>
            </a:pPr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Nausea and vomiting </a:t>
            </a:r>
          </a:p>
          <a:p>
            <a:pPr>
              <a:lnSpc>
                <a:spcPct val="100000"/>
              </a:lnSpc>
            </a:pPr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Shivering </a:t>
            </a:r>
          </a:p>
          <a:p>
            <a:pPr>
              <a:lnSpc>
                <a:spcPct val="100000"/>
              </a:lnSpc>
            </a:pPr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Urinary retention</a:t>
            </a:r>
          </a:p>
          <a:p>
            <a:pPr>
              <a:lnSpc>
                <a:spcPct val="100000"/>
              </a:lnSpc>
            </a:pPr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Delayed gastric emptying </a:t>
            </a:r>
          </a:p>
          <a:p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055298" y="1226028"/>
            <a:ext cx="4304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Complications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55297" y="1989094"/>
            <a:ext cx="705357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Inadequate analgesia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Unintentional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dural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puncture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Respiratory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Intravascular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injection of local anesthetic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neuroblockade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total spinal anesthesia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Extensive motor blockade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Prolonged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neuroblockade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ensory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 pain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Pelvic floor injury</a:t>
            </a:r>
          </a:p>
        </p:txBody>
      </p:sp>
    </p:spTree>
    <p:extLst>
      <p:ext uri="{BB962C8B-B14F-4D97-AF65-F5344CB8AC3E}">
        <p14:creationId xmlns:p14="http://schemas.microsoft.com/office/powerpoint/2010/main" val="54677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cap="none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Side effects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02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300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6095" y="152422"/>
            <a:ext cx="6225309" cy="1052819"/>
          </a:xfrm>
        </p:spPr>
        <p:txBody>
          <a:bodyPr>
            <a:normAutofit/>
          </a:bodyPr>
          <a:lstStyle/>
          <a:p>
            <a:r>
              <a:rPr lang="en-US" sz="4000" cap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Hypotension</a:t>
            </a:r>
            <a:endParaRPr lang="en-US" sz="4000" cap="none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03200" y="1487055"/>
            <a:ext cx="11822545" cy="48499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Causes: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Neuraxial</a:t>
            </a:r>
            <a:r>
              <a:rPr 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anesthesia/analgesia (LA)–induced </a:t>
            </a:r>
            <a:r>
              <a:rPr 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sympathetic blockade           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Peripheral </a:t>
            </a:r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vasodilation and </a:t>
            </a:r>
            <a:r>
              <a:rPr 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venous capacitance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venous return to the heart          </a:t>
            </a:r>
            <a:r>
              <a:rPr lang="fa-IR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maternal BP and COP</a:t>
            </a:r>
          </a:p>
          <a:p>
            <a:pPr marL="0" indent="0">
              <a:buClr>
                <a:srgbClr val="FF0000"/>
              </a:buClr>
              <a:buNone/>
            </a:pPr>
            <a:endParaRPr lang="en-US" sz="2800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Intrathecal </a:t>
            </a:r>
            <a:r>
              <a:rPr 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opioids          Abrupt </a:t>
            </a:r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onset</a:t>
            </a:r>
            <a:r>
              <a:rPr lang="fa-IR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pain relief      </a:t>
            </a:r>
            <a:r>
              <a:rPr 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maternal </a:t>
            </a:r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BP </a:t>
            </a:r>
            <a:endParaRPr lang="en-US" sz="2800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FF0000"/>
              </a:buClr>
              <a:buNone/>
            </a:pPr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2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FF0000"/>
              </a:buClr>
              <a:buNone/>
            </a:pPr>
            <a:endParaRPr lang="en-US" sz="2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FF0000"/>
              </a:buClr>
              <a:buNone/>
            </a:pPr>
            <a:endParaRPr lang="en-US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FF0000"/>
              </a:buClr>
              <a:buNone/>
            </a:pPr>
            <a:endParaRPr lang="en-US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655783" y="3479801"/>
            <a:ext cx="157018" cy="4294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7979331" y="3057236"/>
            <a:ext cx="654360" cy="1843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4946076" y="3657600"/>
            <a:ext cx="387927" cy="1801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>
            <a:off x="4775199" y="2826666"/>
            <a:ext cx="138549" cy="41493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10530881" y="2364509"/>
            <a:ext cx="548850" cy="221671"/>
          </a:xfrm>
          <a:prstGeom prst="rightArrow">
            <a:avLst>
              <a:gd name="adj1" fmla="val 50000"/>
              <a:gd name="adj2" fmla="val 432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5648748" y="3500577"/>
            <a:ext cx="110836" cy="4433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3417454" y="4992251"/>
            <a:ext cx="544945" cy="1200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8761404" y="4641270"/>
            <a:ext cx="147781" cy="4710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7979331" y="4922978"/>
            <a:ext cx="552760" cy="1385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30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9926" y="470209"/>
            <a:ext cx="7527637" cy="94235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……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12437" y="1641587"/>
            <a:ext cx="11711709" cy="4232740"/>
          </a:xfrm>
        </p:spPr>
        <p:txBody>
          <a:bodyPr>
            <a:normAutofit/>
          </a:bodyPr>
          <a:lstStyle/>
          <a:p>
            <a:pPr algn="just"/>
            <a:r>
              <a:rPr lang="en-US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Definition: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20% -30% drop in SBP or a SBP less than 100 mm Hg</a:t>
            </a:r>
          </a:p>
          <a:p>
            <a:pPr algn="just"/>
            <a:r>
              <a:rPr lang="en-US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Incidence: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10% - much less after initiation of low-dose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neuraxial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labor analgesia</a:t>
            </a:r>
          </a:p>
          <a:p>
            <a:pPr algn="just"/>
            <a:r>
              <a:rPr lang="en-US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Effects: 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utero-placental 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perfusion, (severe and prolonged hypotension 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develop 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fetal hypoxia and acidosis).</a:t>
            </a:r>
          </a:p>
          <a:p>
            <a:pPr algn="just"/>
            <a:r>
              <a:rPr lang="en-US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Prevention: 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avoidance 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aortocaval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compression (</a:t>
            </a:r>
            <a:r>
              <a:rPr lang="en-US" sz="2400" cap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full lateral and Trendelenburg position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“</a:t>
            </a:r>
            <a:r>
              <a:rPr lang="en-US" sz="2400" cap="none" dirty="0" err="1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prehydration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’’ or </a:t>
            </a:r>
            <a:r>
              <a:rPr lang="en-US" sz="2400" cap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“co-load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with 0.5 to 1.5 L of crystalloid solution.</a:t>
            </a:r>
          </a:p>
          <a:p>
            <a:pPr algn="just"/>
            <a:r>
              <a:rPr lang="en-US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Treatment: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ephedrine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5-10mg or </a:t>
            </a:r>
            <a:r>
              <a:rPr lang="en-US" sz="2400" cap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phenylephrine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40-80 µg with iv fluid, </a:t>
            </a:r>
            <a:r>
              <a:rPr lang="en-US" sz="2400" cap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full lateral position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1671783" y="2853340"/>
            <a:ext cx="91901" cy="3602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9458035" y="3041989"/>
            <a:ext cx="4064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99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466" y="110517"/>
            <a:ext cx="10364451" cy="905483"/>
          </a:xfrm>
        </p:spPr>
        <p:txBody>
          <a:bodyPr/>
          <a:lstStyle/>
          <a:p>
            <a:r>
              <a:rPr lang="en-US" cap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Pruritus</a:t>
            </a:r>
            <a:endParaRPr lang="en-US" cap="none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93963" y="1321659"/>
            <a:ext cx="11767128" cy="5762846"/>
          </a:xfrm>
        </p:spPr>
        <p:txBody>
          <a:bodyPr>
            <a:normAutofit/>
          </a:bodyPr>
          <a:lstStyle/>
          <a:p>
            <a:pPr lvl="0">
              <a:buClr>
                <a:prstClr val="black"/>
              </a:buClr>
            </a:pPr>
            <a:r>
              <a:rPr lang="en-US" sz="2400" b="1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most common side effect of </a:t>
            </a:r>
            <a:r>
              <a:rPr lang="en-US" sz="2400" b="1" cap="none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neuraxial</a:t>
            </a:r>
            <a:r>
              <a:rPr lang="en-US" sz="2400" b="1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opioid </a:t>
            </a:r>
            <a:r>
              <a:rPr lang="en-US" sz="2400" b="1" cap="none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administration.</a:t>
            </a:r>
            <a:endParaRPr lang="fa-IR" sz="2400" b="1" cap="none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prstClr val="black"/>
              </a:buClr>
            </a:pPr>
            <a:r>
              <a:rPr lang="en-US" b="1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Incidence:</a:t>
            </a:r>
          </a:p>
          <a:p>
            <a:pPr lvl="0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Intrathecal opioid administration (41.4% </a:t>
            </a:r>
            <a:r>
              <a:rPr lang="fa-IR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sz="2800" b="1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fa-IR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epidural</a:t>
            </a:r>
            <a:r>
              <a:rPr lang="fa-IR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opioid</a:t>
            </a:r>
            <a:r>
              <a:rPr lang="fa-IR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r>
              <a:rPr lang="en-US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1.3%</a:t>
            </a:r>
            <a:r>
              <a:rPr lang="fa-IR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</a:p>
          <a:p>
            <a:pPr lvl="0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Incidence and severity</a:t>
            </a:r>
            <a:r>
              <a:rPr lang="fa-IR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dose </a:t>
            </a:r>
            <a:r>
              <a:rPr lang="en-US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dependent</a:t>
            </a:r>
          </a:p>
          <a:p>
            <a:pPr lvl="0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Incidence and severity:    </a:t>
            </a:r>
            <a:r>
              <a:rPr lang="en-US" cap="none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cap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o-administration </a:t>
            </a:r>
            <a:r>
              <a:rPr lang="en-US" cap="none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cap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en-US" cap="none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whereas </a:t>
            </a:r>
            <a:r>
              <a:rPr lang="en-US" cap="none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co-administration </a:t>
            </a:r>
            <a:r>
              <a:rPr lang="en-US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cap="none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epinephrine</a:t>
            </a:r>
            <a:endParaRPr lang="en-US" cap="none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prstClr val="black"/>
              </a:buClr>
            </a:pPr>
            <a:r>
              <a:rPr lang="en-US" b="1" cap="none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Causes: </a:t>
            </a:r>
            <a:endParaRPr lang="en-US" b="1" cap="none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cap="none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Unrelated </a:t>
            </a:r>
            <a:r>
              <a:rPr lang="en-US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histamine release</a:t>
            </a:r>
          </a:p>
          <a:p>
            <a:pPr lvl="0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cap="none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Mediated </a:t>
            </a:r>
            <a:r>
              <a:rPr lang="en-US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through central µ-opioid receptors</a:t>
            </a:r>
          </a:p>
          <a:p>
            <a:pPr lvl="0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cap="none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Antagonizing </a:t>
            </a:r>
            <a:r>
              <a:rPr lang="en-US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 inhibitory neurotransmitters (</a:t>
            </a:r>
            <a:r>
              <a:rPr lang="en-US" cap="none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e.G.</a:t>
            </a:r>
            <a:r>
              <a:rPr lang="en-US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GABA </a:t>
            </a:r>
            <a:r>
              <a:rPr lang="en-US" cap="none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Glycine</a:t>
            </a:r>
            <a:r>
              <a:rPr lang="en-US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or by interaction with central </a:t>
            </a:r>
            <a:r>
              <a:rPr lang="en-US" cap="none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 </a:t>
            </a:r>
          </a:p>
          <a:p>
            <a:pPr marL="0" lvl="0" indent="0">
              <a:buClr>
                <a:srgbClr val="00B050"/>
              </a:buClr>
              <a:buNone/>
            </a:pPr>
            <a:r>
              <a:rPr lang="en-US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HT3 </a:t>
            </a:r>
            <a:r>
              <a:rPr lang="en-US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receptors</a:t>
            </a:r>
          </a:p>
          <a:p>
            <a:endParaRPr lang="en-US" dirty="0"/>
          </a:p>
        </p:txBody>
      </p:sp>
      <p:sp>
        <p:nvSpPr>
          <p:cNvPr id="3" name="Down Arrow 2"/>
          <p:cNvSpPr/>
          <p:nvPr/>
        </p:nvSpPr>
        <p:spPr>
          <a:xfrm flipH="1">
            <a:off x="2917833" y="3486081"/>
            <a:ext cx="139404" cy="3417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Up Arrow 3"/>
          <p:cNvSpPr/>
          <p:nvPr/>
        </p:nvSpPr>
        <p:spPr>
          <a:xfrm>
            <a:off x="6640945" y="3486080"/>
            <a:ext cx="120073" cy="34174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8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6" y="618517"/>
            <a:ext cx="8193280" cy="905483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………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47783" y="1622425"/>
            <a:ext cx="11453622" cy="4351338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 </a:t>
            </a:r>
            <a:r>
              <a:rPr lang="en-US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Prophylaxis:  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Sub-hypnotic doses of </a:t>
            </a:r>
            <a:r>
              <a:rPr lang="en-US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propofol</a:t>
            </a:r>
            <a:r>
              <a:rPr 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(10 to 20 mg),  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Ondansetron,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Glucocorticoids </a:t>
            </a:r>
          </a:p>
          <a:p>
            <a:r>
              <a:rPr lang="en-US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Treatment: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Self-limiting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Naloxone or </a:t>
            </a:r>
            <a:r>
              <a:rPr lang="en-US" sz="2800" b="1" u="sng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nalbuphine</a:t>
            </a:r>
            <a:r>
              <a:rPr lang="en-US" sz="2800" b="1" u="sng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800" b="1" u="sng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364" y="2161308"/>
            <a:ext cx="4876799" cy="4147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925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1547</TotalTime>
  <Words>1723</Words>
  <Application>Microsoft Office PowerPoint</Application>
  <PresentationFormat>Widescreen</PresentationFormat>
  <Paragraphs>182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Arial Black</vt:lpstr>
      <vt:lpstr>Calibri</vt:lpstr>
      <vt:lpstr>Gill Sans MT</vt:lpstr>
      <vt:lpstr>Times New Roman</vt:lpstr>
      <vt:lpstr>Tw Cen MT</vt:lpstr>
      <vt:lpstr>Wingdings</vt:lpstr>
      <vt:lpstr>Droplet</vt:lpstr>
      <vt:lpstr>PowerPoint Presentation</vt:lpstr>
      <vt:lpstr>Side Effects And Complications Of  Neuraxial Analgesia for labor and Delivery</vt:lpstr>
      <vt:lpstr>Introduction </vt:lpstr>
      <vt:lpstr>Side effects </vt:lpstr>
      <vt:lpstr>Side effects</vt:lpstr>
      <vt:lpstr>Hypotension</vt:lpstr>
      <vt:lpstr>……</vt:lpstr>
      <vt:lpstr>Pruritus</vt:lpstr>
      <vt:lpstr>………</vt:lpstr>
      <vt:lpstr>Nausea and vomiting </vt:lpstr>
      <vt:lpstr>Shivering</vt:lpstr>
      <vt:lpstr>Urinary retention </vt:lpstr>
      <vt:lpstr> </vt:lpstr>
      <vt:lpstr>Inadequate Analgesia </vt:lpstr>
      <vt:lpstr>…….</vt:lpstr>
      <vt:lpstr>…….</vt:lpstr>
      <vt:lpstr>Patient complaints of pain should prompt timely evaluation and treatment </vt:lpstr>
      <vt:lpstr>……</vt:lpstr>
      <vt:lpstr>……</vt:lpstr>
      <vt:lpstr>Respiratory depression </vt:lpstr>
      <vt:lpstr>Unintentional Dural Puncture </vt:lpstr>
      <vt:lpstr>Intravascular Injection of local Anesthetic </vt:lpstr>
      <vt:lpstr>PowerPoint Presentation</vt:lpstr>
      <vt:lpstr>…….</vt:lpstr>
      <vt:lpstr>High Neuroblockade or Total Spinal Anesthesia </vt:lpstr>
      <vt:lpstr>Extensive Motor Blockade </vt:lpstr>
      <vt:lpstr>Prolonged neuroblockade and neurologic complications</vt:lpstr>
      <vt:lpstr>Back pain </vt:lpstr>
      <vt:lpstr>Systemic opioids in labor</vt:lpstr>
      <vt:lpstr>PowerPoint Presentation</vt:lpstr>
      <vt:lpstr>Side effects or problems with remifentanil PCA</vt:lpstr>
      <vt:lpstr>PowerPoint Presentation</vt:lpstr>
      <vt:lpstr>PowerPoint Presentation</vt:lpstr>
      <vt:lpstr>Conclusion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Side Effects and Complications of Neuraxial Analgesia</dc:title>
  <dc:creator>Windows User</dc:creator>
  <cp:lastModifiedBy>Windows User</cp:lastModifiedBy>
  <cp:revision>125</cp:revision>
  <dcterms:created xsi:type="dcterms:W3CDTF">2018-04-09T16:26:52Z</dcterms:created>
  <dcterms:modified xsi:type="dcterms:W3CDTF">2018-08-01T18:24:08Z</dcterms:modified>
</cp:coreProperties>
</file>